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</p:sldIdLst>
  <p:sldSz cx="18288000" cy="10287000"/>
  <p:notesSz cx="6858000" cy="9144000"/>
  <p:embeddedFontLst>
    <p:embeddedFont>
      <p:font typeface="Pretendard Bold"/>
      <p:bold r:id="rId9"/>
    </p:embeddedFont>
    <p:embeddedFont>
      <p:font typeface="Pretendard Regular"/>
      <p:regular r:id="rId10"/>
    </p:embeddedFont>
    <p:embeddedFont>
      <p:font typeface="Pretendard"/>
      <p:regular r:id="rId11"/>
    </p:embeddedFont>
    <p:embeddedFont>
      <p:font typeface="Pretendard SemiBold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2.fntdata" Type="http://schemas.openxmlformats.org/officeDocument/2006/relationships/font"/><Relationship Id="rId11" Target="fonts/font3.fntdata" Type="http://schemas.openxmlformats.org/officeDocument/2006/relationships/font"/><Relationship Id="rId12" Target="fonts/font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1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54100" y="1041400"/>
            <a:ext cx="16192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102100" y="5130800"/>
            <a:ext cx="102870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103100" y="5130800"/>
            <a:ext cx="102870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6680200" y="5753100"/>
            <a:ext cx="4927600" cy="7493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959600" y="5753100"/>
            <a:ext cx="43815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4000" b="false" i="false" u="none" strike="noStrike" spc="-100">
                <a:solidFill>
                  <a:srgbClr val="000000"/>
                </a:solidFill>
                <a:ea typeface="Pretendard Bold"/>
              </a:rPr>
              <a:t>최종</a:t>
            </a: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000" b="false" i="false" u="none" strike="noStrike" spc="-100">
                <a:solidFill>
                  <a:srgbClr val="000000"/>
                </a:solidFill>
                <a:ea typeface="Pretendard Bold"/>
              </a:rPr>
              <a:t>발표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45000" y="3759200"/>
            <a:ext cx="93980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600" b="false" i="false" u="none" strike="noStrike">
                <a:solidFill>
                  <a:srgbClr val="FFFFFF"/>
                </a:solidFill>
                <a:latin typeface="Pretendard Regular"/>
              </a:rPr>
              <a:t>GAME PROGRAMMING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81500" y="4191000"/>
            <a:ext cx="9537700" cy="160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9000" b="false" i="false" u="none" strike="noStrike" spc="-100">
                <a:solidFill>
                  <a:srgbClr val="FFFFFF"/>
                </a:solidFill>
                <a:latin typeface="Pretendard Bold"/>
              </a:rPr>
              <a:t>2DGP Project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109700" y="355600"/>
            <a:ext cx="31750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2024180014 </a:t>
            </a:r>
            <a:r>
              <a:rPr lang="ko-KR" sz="2400" b="false" i="false" u="none" strike="noStrike">
                <a:solidFill>
                  <a:srgbClr val="FFFFFF"/>
                </a:solidFill>
                <a:ea typeface="Pretendard Regular"/>
              </a:rPr>
              <a:t>민현규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17500"/>
            <a:ext cx="40386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Game Programming</a:t>
            </a: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 Project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1308100" y="5130800"/>
            <a:ext cx="102870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452100" y="5118100"/>
            <a:ext cx="102870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937500" y="5130800"/>
            <a:ext cx="10287000" cy="12700"/>
          </a:xfrm>
          <a:prstGeom prst="rect">
            <a:avLst/>
          </a:prstGeom>
        </p:spPr>
      </p:pic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90500" y="1282700"/>
          <a:ext cx="17907000" cy="8826500"/>
        </p:xfrm>
        <a:graphic>
          <a:graphicData uri="http://schemas.openxmlformats.org/drawingml/2006/table">
            <a:tbl>
              <a:tblPr/>
              <a:tblGrid>
                <a:gridCol w="3657600"/>
                <a:gridCol w="9245600"/>
                <a:gridCol w="2501900"/>
                <a:gridCol w="2501900"/>
              </a:tblGrid>
              <a:tr h="292100">
                <a:tc gridSpan="4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내용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목표</a:t>
                      </a:r>
                      <a:r>
                        <a:rPr lang="en-US" sz="4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범위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실제</a:t>
                      </a:r>
                      <a:r>
                        <a:rPr lang="en-US" sz="4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개발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진척도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캐릭터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조작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기본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이동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및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대쉬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공격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방향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및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방어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맵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Stage 1, 2, 3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906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일반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몬스터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Cat Assassin, Cat Theif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두종류의</a:t>
                      </a: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일반</a:t>
                      </a: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몬스터</a:t>
                      </a: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AI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완전</a:t>
                      </a: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탑제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보스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몬스터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6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가지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복잡한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공격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패턴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및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AI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완전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탑제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애니메이션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모든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행동과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조작에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애니메이션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재생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(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플레이어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몬스터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)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사운드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피격과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공격에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따른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사운드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일부만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구현됨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전투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시스템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피격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공격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무적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시간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아이템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(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포션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)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906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아이템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이동속도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증가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체력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증가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방어력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증가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공격력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증가등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여러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아이템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추가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6388100" y="88900"/>
            <a:ext cx="55118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개발</a:t>
            </a:r>
            <a:r>
              <a:rPr lang="en-US" sz="7200" b="false" i="false" u="none" strike="noStrike" spc="-100">
                <a:solidFill>
                  <a:srgbClr val="70E89F"/>
                </a:solidFill>
                <a:latin typeface="Pretendard Regular"/>
              </a:rPr>
              <a:t> </a:t>
            </a: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진척도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54100" y="1041400"/>
            <a:ext cx="16192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102100" y="5130800"/>
            <a:ext cx="102870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420100" y="317500"/>
            <a:ext cx="1460500" cy="7239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103100" y="5130800"/>
            <a:ext cx="10287000" cy="1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509500" y="1930400"/>
            <a:ext cx="4051300" cy="7683500"/>
          </a:xfrm>
          <a:prstGeom prst="rect">
            <a:avLst/>
          </a:prstGeom>
        </p:spPr>
      </p:pic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1651000" y="2705100"/>
          <a:ext cx="10261600" cy="6896100"/>
        </p:xfrm>
        <a:graphic>
          <a:graphicData uri="http://schemas.openxmlformats.org/drawingml/2006/table">
            <a:tbl>
              <a:tblPr/>
              <a:tblGrid>
                <a:gridCol w="2908300"/>
                <a:gridCol w="7353300"/>
              </a:tblGrid>
              <a:tr h="3683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Number of Commits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</a:tr>
              <a:tr h="50800">
                <a:tc rowSpan="2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28 Sep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 rowSpan="2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3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 v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 v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19 Oct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5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2 Nov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5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9 Nov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4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16 Nov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21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23 Nov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26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30 Nov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14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7 Dec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7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</a:tbl>
          </a:graphicData>
        </a:graphic>
      </p:graphicFrame>
      <p:sp>
        <p:nvSpPr>
          <p:cNvPr name="TextBox 8" id="8"/>
          <p:cNvSpPr txBox="true"/>
          <p:nvPr/>
        </p:nvSpPr>
        <p:spPr>
          <a:xfrm rot="0">
            <a:off x="12992100" y="469900"/>
            <a:ext cx="4279900" cy="381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FFFFFF"/>
                </a:solidFill>
                <a:latin typeface="Pretendard Regular"/>
              </a:rPr>
              <a:t>2024180014 </a:t>
            </a:r>
            <a:r>
              <a:rPr lang="ko-KR" sz="2100" b="false" i="false" u="none" strike="noStrike">
                <a:solidFill>
                  <a:srgbClr val="FFFFFF"/>
                </a:solidFill>
                <a:ea typeface="Pretendard Regular"/>
              </a:rPr>
              <a:t>민현규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44500"/>
            <a:ext cx="50292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Game Programming Project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61300" y="431800"/>
            <a:ext cx="25654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1B1B1B"/>
                </a:solidFill>
                <a:latin typeface="Pretendard Semi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235700" y="1003300"/>
            <a:ext cx="55118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커밋</a:t>
            </a:r>
            <a:r>
              <a:rPr lang="en-US" sz="7200" b="false" i="false" u="none" strike="noStrike" spc="-100">
                <a:solidFill>
                  <a:srgbClr val="70E89F"/>
                </a:solidFill>
                <a:latin typeface="Pretendard Regular"/>
              </a:rPr>
              <a:t> </a:t>
            </a: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통계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